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  <p:embeddedFont>
      <p:font typeface="Barlow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22" Type="http://schemas.openxmlformats.org/officeDocument/2006/relationships/font" Target="fonts/Barlow-regular.fntdata"/><Relationship Id="rId21" Type="http://schemas.openxmlformats.org/officeDocument/2006/relationships/font" Target="fonts/Oswald-bold.fntdata"/><Relationship Id="rId24" Type="http://schemas.openxmlformats.org/officeDocument/2006/relationships/font" Target="fonts/Barlow-italic.fntdata"/><Relationship Id="rId23" Type="http://schemas.openxmlformats.org/officeDocument/2006/relationships/font" Target="fonts/Barl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verage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d57deb8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d57deb8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d57deb8d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d57deb8d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b05c137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b05c137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d57deb8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d57deb8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cb7e7a42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cb7e7a42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d5f04de1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d5f04de1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d5f04de1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d5f04de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d5f04de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d5f04de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cb7e7a42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cb7e7a42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d5f04de1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d5f04de1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afcaa83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afcaa83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af9d58a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af9d58a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89E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76200" y="-217375"/>
            <a:ext cx="9747000" cy="5389200"/>
          </a:xfrm>
          <a:prstGeom prst="rtTriangle">
            <a:avLst/>
          </a:prstGeom>
          <a:solidFill>
            <a:srgbClr val="2D3F48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4169" l="3502" r="0" t="4797"/>
          <a:stretch/>
        </p:blipFill>
        <p:spPr>
          <a:xfrm>
            <a:off x="5119049" y="288049"/>
            <a:ext cx="2482275" cy="2341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4294967295" type="title"/>
          </p:nvPr>
        </p:nvSpPr>
        <p:spPr>
          <a:xfrm>
            <a:off x="526800" y="1339038"/>
            <a:ext cx="4045200" cy="29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322"/>
              <a:t>Fitly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CFG Group Project</a:t>
            </a:r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475" y="2185175"/>
            <a:ext cx="1499750" cy="14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988" y="3531913"/>
            <a:ext cx="1059150" cy="10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346675" y="4557100"/>
            <a:ext cx="99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Alexandra</a:t>
            </a:r>
            <a:endParaRPr b="1"/>
          </a:p>
        </p:txBody>
      </p:sp>
      <p:sp>
        <p:nvSpPr>
          <p:cNvPr id="65" name="Google Shape;65;p13"/>
          <p:cNvSpPr txBox="1"/>
          <p:nvPr/>
        </p:nvSpPr>
        <p:spPr>
          <a:xfrm>
            <a:off x="1575725" y="4557100"/>
            <a:ext cx="79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Delia</a:t>
            </a:r>
            <a:endParaRPr b="1"/>
          </a:p>
        </p:txBody>
      </p:sp>
      <p:sp>
        <p:nvSpPr>
          <p:cNvPr id="66" name="Google Shape;66;p13"/>
          <p:cNvSpPr txBox="1"/>
          <p:nvPr/>
        </p:nvSpPr>
        <p:spPr>
          <a:xfrm>
            <a:off x="2696975" y="4557100"/>
            <a:ext cx="79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Raghad</a:t>
            </a:r>
            <a:endParaRPr b="1"/>
          </a:p>
        </p:txBody>
      </p:sp>
      <p:sp>
        <p:nvSpPr>
          <p:cNvPr id="67" name="Google Shape;67;p13"/>
          <p:cNvSpPr txBox="1"/>
          <p:nvPr/>
        </p:nvSpPr>
        <p:spPr>
          <a:xfrm>
            <a:off x="5119050" y="4557100"/>
            <a:ext cx="93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Yasmine</a:t>
            </a:r>
            <a:endParaRPr b="1"/>
          </a:p>
        </p:txBody>
      </p:sp>
      <p:sp>
        <p:nvSpPr>
          <p:cNvPr id="68" name="Google Shape;68;p13"/>
          <p:cNvSpPr txBox="1"/>
          <p:nvPr/>
        </p:nvSpPr>
        <p:spPr>
          <a:xfrm>
            <a:off x="3995400" y="4557100"/>
            <a:ext cx="79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Regina</a:t>
            </a:r>
            <a:endParaRPr b="1"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5537" y="3508066"/>
            <a:ext cx="939625" cy="9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813" y="3429425"/>
            <a:ext cx="1096925" cy="10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9100" y="3368775"/>
            <a:ext cx="1136625" cy="11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96800" y="3565875"/>
            <a:ext cx="991200" cy="99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93952">
            <a:off x="8447596" y="4474201"/>
            <a:ext cx="437925" cy="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>
            <p:ph type="title"/>
          </p:nvPr>
        </p:nvSpPr>
        <p:spPr>
          <a:xfrm>
            <a:off x="254225" y="1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Working As A Team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288" y="1424025"/>
            <a:ext cx="1529201" cy="152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913" y="1533713"/>
            <a:ext cx="1309824" cy="130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962" y="1492423"/>
            <a:ext cx="1392399" cy="139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8688" y="1610738"/>
            <a:ext cx="1155748" cy="11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2905925" y="3147838"/>
            <a:ext cx="130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Trello</a:t>
            </a:r>
            <a:endParaRPr b="1"/>
          </a:p>
        </p:txBody>
      </p:sp>
      <p:sp>
        <p:nvSpPr>
          <p:cNvPr id="168" name="Google Shape;168;p22"/>
          <p:cNvSpPr txBox="1"/>
          <p:nvPr/>
        </p:nvSpPr>
        <p:spPr>
          <a:xfrm>
            <a:off x="897988" y="3151513"/>
            <a:ext cx="130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Agile</a:t>
            </a:r>
            <a:endParaRPr b="1"/>
          </a:p>
        </p:txBody>
      </p:sp>
      <p:sp>
        <p:nvSpPr>
          <p:cNvPr id="169" name="Google Shape;169;p22"/>
          <p:cNvSpPr txBox="1"/>
          <p:nvPr/>
        </p:nvSpPr>
        <p:spPr>
          <a:xfrm>
            <a:off x="4891663" y="3047763"/>
            <a:ext cx="1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Slack Check-Ins</a:t>
            </a:r>
            <a:endParaRPr b="1"/>
          </a:p>
        </p:txBody>
      </p:sp>
      <p:sp>
        <p:nvSpPr>
          <p:cNvPr id="170" name="Google Shape;170;p22"/>
          <p:cNvSpPr txBox="1"/>
          <p:nvPr/>
        </p:nvSpPr>
        <p:spPr>
          <a:xfrm>
            <a:off x="6801238" y="3047763"/>
            <a:ext cx="1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Regular Meetings</a:t>
            </a:r>
            <a:endParaRPr b="1"/>
          </a:p>
        </p:txBody>
      </p:sp>
      <p:sp>
        <p:nvSpPr>
          <p:cNvPr id="171" name="Google Shape;171;p22"/>
          <p:cNvSpPr txBox="1"/>
          <p:nvPr/>
        </p:nvSpPr>
        <p:spPr>
          <a:xfrm>
            <a:off x="8152350" y="4531350"/>
            <a:ext cx="6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FITLY</a:t>
            </a:r>
            <a:endParaRPr sz="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72" name="Google Shape;172;p22"/>
          <p:cNvCxnSpPr/>
          <p:nvPr/>
        </p:nvCxnSpPr>
        <p:spPr>
          <a:xfrm rot="10800000">
            <a:off x="399975" y="4743450"/>
            <a:ext cx="77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254225" y="1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Learnings For Future</a:t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312" y="1363725"/>
            <a:ext cx="1934566" cy="182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927" y="1460859"/>
            <a:ext cx="1882957" cy="177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9919" y="1644768"/>
            <a:ext cx="1463818" cy="138194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3917088" y="3425350"/>
            <a:ext cx="1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Artificial</a:t>
            </a: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Intelligence</a:t>
            </a:r>
            <a:endParaRPr b="1"/>
          </a:p>
        </p:txBody>
      </p:sp>
      <p:sp>
        <p:nvSpPr>
          <p:cNvPr id="182" name="Google Shape;182;p23"/>
          <p:cNvSpPr txBox="1"/>
          <p:nvPr/>
        </p:nvSpPr>
        <p:spPr>
          <a:xfrm>
            <a:off x="1537675" y="3425350"/>
            <a:ext cx="1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Additional Features</a:t>
            </a:r>
            <a:endParaRPr b="1"/>
          </a:p>
        </p:txBody>
      </p:sp>
      <p:sp>
        <p:nvSpPr>
          <p:cNvPr id="183" name="Google Shape;183;p23"/>
          <p:cNvSpPr txBox="1"/>
          <p:nvPr/>
        </p:nvSpPr>
        <p:spPr>
          <a:xfrm>
            <a:off x="6416925" y="3425350"/>
            <a:ext cx="1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Additional Collaboration</a:t>
            </a:r>
            <a:endParaRPr b="1"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93952">
            <a:off x="8447596" y="4474201"/>
            <a:ext cx="437925" cy="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8152350" y="4531350"/>
            <a:ext cx="6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FITLY</a:t>
            </a:r>
            <a:endParaRPr sz="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6" name="Google Shape;186;p23"/>
          <p:cNvCxnSpPr/>
          <p:nvPr/>
        </p:nvCxnSpPr>
        <p:spPr>
          <a:xfrm rot="10800000">
            <a:off x="399975" y="4743450"/>
            <a:ext cx="77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3249450" y="2285400"/>
            <a:ext cx="26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00"/>
              <a:t>In summary…</a:t>
            </a:r>
            <a:endParaRPr sz="3800"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93952">
            <a:off x="8447596" y="4474201"/>
            <a:ext cx="437925" cy="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8152350" y="4531350"/>
            <a:ext cx="6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FITLY</a:t>
            </a:r>
            <a:endParaRPr sz="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94" name="Google Shape;194;p24"/>
          <p:cNvCxnSpPr/>
          <p:nvPr/>
        </p:nvCxnSpPr>
        <p:spPr>
          <a:xfrm rot="10800000">
            <a:off x="399975" y="4743450"/>
            <a:ext cx="77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89E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612" y="1933750"/>
            <a:ext cx="2466776" cy="24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779551" y="727375"/>
            <a:ext cx="7584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 FOR LISTENING</a:t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67069">
            <a:off x="8446961" y="4439752"/>
            <a:ext cx="432452" cy="28732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8152350" y="4531350"/>
            <a:ext cx="6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FITLY</a:t>
            </a:r>
            <a:endParaRPr sz="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3" name="Google Shape;203;p25"/>
          <p:cNvCxnSpPr/>
          <p:nvPr/>
        </p:nvCxnSpPr>
        <p:spPr>
          <a:xfrm rot="10800000">
            <a:off x="399975" y="4743450"/>
            <a:ext cx="770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78" name="Google Shape;78;p14"/>
          <p:cNvSpPr txBox="1"/>
          <p:nvPr>
            <p:ph idx="2" type="body"/>
          </p:nvPr>
        </p:nvSpPr>
        <p:spPr>
          <a:xfrm>
            <a:off x="4939500" y="724200"/>
            <a:ext cx="432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1950" lvl="0" marL="457200" rtl="0" algn="just">
              <a:spcBef>
                <a:spcPts val="1383"/>
              </a:spcBef>
              <a:spcAft>
                <a:spcPts val="0"/>
              </a:spcAft>
              <a:buSzPts val="2100"/>
              <a:buFont typeface="Oswald"/>
              <a:buChar char="●"/>
            </a:pPr>
            <a:r>
              <a:rPr lang="en-GB" sz="2100">
                <a:solidFill>
                  <a:srgbClr val="03989E"/>
                </a:solidFill>
                <a:latin typeface="Oswald"/>
                <a:ea typeface="Oswald"/>
                <a:cs typeface="Oswald"/>
                <a:sym typeface="Oswald"/>
              </a:rPr>
              <a:t>Background</a:t>
            </a:r>
            <a:r>
              <a:rPr lang="en-GB" sz="2100">
                <a:latin typeface="Oswald"/>
                <a:ea typeface="Oswald"/>
                <a:cs typeface="Oswald"/>
                <a:sym typeface="Oswald"/>
              </a:rPr>
              <a:t> to project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just">
              <a:spcBef>
                <a:spcPts val="1383"/>
              </a:spcBef>
              <a:spcAft>
                <a:spcPts val="0"/>
              </a:spcAft>
              <a:buSzPts val="2100"/>
              <a:buFont typeface="Oswald"/>
              <a:buChar char="●"/>
            </a:pPr>
            <a:r>
              <a:rPr lang="en-GB" sz="2100">
                <a:solidFill>
                  <a:srgbClr val="03989E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r>
              <a:rPr lang="en-GB" sz="2100">
                <a:latin typeface="Oswald"/>
                <a:ea typeface="Oswald"/>
                <a:cs typeface="Oswald"/>
                <a:sym typeface="Oswald"/>
              </a:rPr>
              <a:t> &amp; how it works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just">
              <a:spcBef>
                <a:spcPts val="1383"/>
              </a:spcBef>
              <a:spcAft>
                <a:spcPts val="0"/>
              </a:spcAft>
              <a:buSzPts val="2100"/>
              <a:buFont typeface="Oswald"/>
              <a:buChar char="●"/>
            </a:pPr>
            <a:r>
              <a:rPr lang="en-GB" sz="2100">
                <a:latin typeface="Oswald"/>
                <a:ea typeface="Oswald"/>
                <a:cs typeface="Oswald"/>
                <a:sym typeface="Oswald"/>
              </a:rPr>
              <a:t>Top </a:t>
            </a:r>
            <a:r>
              <a:rPr lang="en-GB" sz="2100">
                <a:solidFill>
                  <a:srgbClr val="03989E"/>
                </a:solidFill>
                <a:latin typeface="Oswald"/>
                <a:ea typeface="Oswald"/>
                <a:cs typeface="Oswald"/>
                <a:sym typeface="Oswald"/>
              </a:rPr>
              <a:t>wins</a:t>
            </a:r>
            <a:endParaRPr sz="2100">
              <a:solidFill>
                <a:srgbClr val="03989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just">
              <a:spcBef>
                <a:spcPts val="1383"/>
              </a:spcBef>
              <a:spcAft>
                <a:spcPts val="0"/>
              </a:spcAft>
              <a:buSzPts val="2100"/>
              <a:buFont typeface="Oswald"/>
              <a:buChar char="●"/>
            </a:pPr>
            <a:r>
              <a:rPr lang="en-GB" sz="2100">
                <a:latin typeface="Oswald"/>
                <a:ea typeface="Oswald"/>
                <a:cs typeface="Oswald"/>
                <a:sym typeface="Oswald"/>
              </a:rPr>
              <a:t>Top </a:t>
            </a:r>
            <a:r>
              <a:rPr lang="en-GB" sz="2100">
                <a:solidFill>
                  <a:srgbClr val="03989E"/>
                </a:solidFill>
                <a:latin typeface="Oswald"/>
                <a:ea typeface="Oswald"/>
                <a:cs typeface="Oswald"/>
                <a:sym typeface="Oswald"/>
              </a:rPr>
              <a:t>challenges</a:t>
            </a:r>
            <a:endParaRPr sz="2100">
              <a:solidFill>
                <a:srgbClr val="03989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just">
              <a:spcBef>
                <a:spcPts val="1383"/>
              </a:spcBef>
              <a:spcAft>
                <a:spcPts val="0"/>
              </a:spcAft>
              <a:buSzPts val="2100"/>
              <a:buFont typeface="Oswald"/>
              <a:buChar char="●"/>
            </a:pPr>
            <a:r>
              <a:rPr lang="en-GB" sz="2100">
                <a:latin typeface="Oswald"/>
                <a:ea typeface="Oswald"/>
                <a:cs typeface="Oswald"/>
                <a:sym typeface="Oswald"/>
              </a:rPr>
              <a:t>Working as a </a:t>
            </a:r>
            <a:r>
              <a:rPr lang="en-GB" sz="2100">
                <a:solidFill>
                  <a:srgbClr val="03989E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 sz="2100">
              <a:solidFill>
                <a:srgbClr val="03989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just">
              <a:spcBef>
                <a:spcPts val="1383"/>
              </a:spcBef>
              <a:spcAft>
                <a:spcPts val="0"/>
              </a:spcAft>
              <a:buSzPts val="2100"/>
              <a:buFont typeface="Oswald"/>
              <a:buChar char="●"/>
            </a:pPr>
            <a:r>
              <a:rPr lang="en-GB" sz="2100">
                <a:solidFill>
                  <a:srgbClr val="03989E"/>
                </a:solidFill>
                <a:latin typeface="Oswald"/>
                <a:ea typeface="Oswald"/>
                <a:cs typeface="Oswald"/>
                <a:sym typeface="Oswald"/>
              </a:rPr>
              <a:t>Learnings</a:t>
            </a:r>
            <a:r>
              <a:rPr lang="en-GB" sz="2100">
                <a:latin typeface="Oswald"/>
                <a:ea typeface="Oswald"/>
                <a:cs typeface="Oswald"/>
                <a:sym typeface="Oswald"/>
              </a:rPr>
              <a:t> for the future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663" y="2844750"/>
            <a:ext cx="1088675" cy="10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>
          <a:xfrm>
            <a:off x="1054650" y="1604225"/>
            <a:ext cx="70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77"/>
              <a:t>Aim:</a:t>
            </a:r>
            <a:r>
              <a:rPr lang="en-GB" sz="2277"/>
              <a:t> t</a:t>
            </a:r>
            <a:r>
              <a:rPr lang="en-GB" sz="2277"/>
              <a:t>o use the knowledge gained from the CFG Software </a:t>
            </a:r>
            <a:endParaRPr sz="22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77"/>
              <a:t>Nanodegree to create a fitness workout generator</a:t>
            </a:r>
            <a:endParaRPr sz="25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93952">
            <a:off x="8447596" y="4474201"/>
            <a:ext cx="437925" cy="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8152350" y="4531350"/>
            <a:ext cx="6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FITLY</a:t>
            </a:r>
            <a:endParaRPr sz="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 rot="10800000">
            <a:off x="399975" y="4743450"/>
            <a:ext cx="77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89E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67069">
            <a:off x="8446961" y="4439752"/>
            <a:ext cx="432452" cy="28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969" y="390700"/>
            <a:ext cx="4362075" cy="43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8152350" y="4531350"/>
            <a:ext cx="6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FITLY</a:t>
            </a:r>
            <a:endParaRPr sz="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5" name="Google Shape;95;p16"/>
          <p:cNvCxnSpPr/>
          <p:nvPr/>
        </p:nvCxnSpPr>
        <p:spPr>
          <a:xfrm rot="10800000">
            <a:off x="399975" y="4743450"/>
            <a:ext cx="770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012" y="1850638"/>
            <a:ext cx="1507075" cy="145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112" y="1680513"/>
            <a:ext cx="1791801" cy="178236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/>
              <a:t>Introducing: </a:t>
            </a:r>
            <a:r>
              <a:rPr lang="en-GB" sz="3600">
                <a:solidFill>
                  <a:srgbClr val="03989E"/>
                </a:solidFill>
              </a:rPr>
              <a:t>Fitly</a:t>
            </a:r>
            <a:endParaRPr sz="3600">
              <a:solidFill>
                <a:srgbClr val="03989E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13" y="1957300"/>
            <a:ext cx="1556174" cy="150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8875" y="2017700"/>
            <a:ext cx="1556169" cy="1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193952">
            <a:off x="8447596" y="4474201"/>
            <a:ext cx="437925" cy="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8152350" y="4531350"/>
            <a:ext cx="6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FITLY</a:t>
            </a:r>
            <a:endParaRPr sz="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 rot="10800000">
            <a:off x="399975" y="4743450"/>
            <a:ext cx="77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Fitly?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78000" y="1375925"/>
            <a:ext cx="419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6386" lvl="0" marL="457200" rtl="0" algn="l">
              <a:spcBef>
                <a:spcPts val="1383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Web</a:t>
            </a:r>
            <a:r>
              <a:rPr b="1"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application</a:t>
            </a:r>
            <a:endParaRPr sz="1783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6386" lvl="0" marL="457200" rtl="0" algn="l">
              <a:spcBef>
                <a:spcPts val="138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"/>
              <a:buChar char="●"/>
            </a:pP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YouTube </a:t>
            </a:r>
            <a:r>
              <a:rPr b="1" lang="en-GB" sz="1783">
                <a:solidFill>
                  <a:srgbClr val="03989E"/>
                </a:solidFill>
                <a:latin typeface="Barlow"/>
                <a:ea typeface="Barlow"/>
                <a:cs typeface="Barlow"/>
                <a:sym typeface="Barlow"/>
              </a:rPr>
              <a:t>videos</a:t>
            </a: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&amp; </a:t>
            </a:r>
            <a:r>
              <a:rPr b="1" lang="en-GB" sz="1783">
                <a:solidFill>
                  <a:srgbClr val="03989E"/>
                </a:solidFill>
                <a:latin typeface="Barlow"/>
                <a:ea typeface="Barlow"/>
                <a:cs typeface="Barlow"/>
                <a:sym typeface="Barlow"/>
              </a:rPr>
              <a:t>written</a:t>
            </a: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guides</a:t>
            </a:r>
            <a:endParaRPr sz="1783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6386" lvl="0" marL="457200" rtl="0" algn="l">
              <a:spcBef>
                <a:spcPts val="1383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Workouts based on:</a:t>
            </a:r>
            <a:endParaRPr sz="1783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6386" lvl="1" marL="914400" rtl="0" algn="l">
              <a:spcBef>
                <a:spcPts val="1383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Target </a:t>
            </a:r>
            <a:r>
              <a:rPr b="1" lang="en-GB" sz="1783">
                <a:solidFill>
                  <a:srgbClr val="03989E"/>
                </a:solidFill>
                <a:latin typeface="Barlow"/>
                <a:ea typeface="Barlow"/>
                <a:cs typeface="Barlow"/>
                <a:sym typeface="Barlow"/>
              </a:rPr>
              <a:t>muscle</a:t>
            </a:r>
            <a:r>
              <a:rPr lang="en-GB" sz="1783">
                <a:solidFill>
                  <a:srgbClr val="03989E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-GB" sz="1783">
                <a:solidFill>
                  <a:srgbClr val="03989E"/>
                </a:solidFill>
                <a:latin typeface="Barlow"/>
                <a:ea typeface="Barlow"/>
                <a:cs typeface="Barlow"/>
                <a:sym typeface="Barlow"/>
              </a:rPr>
              <a:t>group</a:t>
            </a:r>
            <a:r>
              <a:rPr lang="en-GB" sz="1783">
                <a:solidFill>
                  <a:srgbClr val="03989E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783">
              <a:solidFill>
                <a:srgbClr val="03989E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6386" lvl="1" marL="914400" rtl="0" algn="l">
              <a:spcBef>
                <a:spcPts val="138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arlow"/>
              <a:buChar char="○"/>
            </a:pPr>
            <a:r>
              <a:rPr b="1" lang="en-GB" sz="1783">
                <a:solidFill>
                  <a:srgbClr val="03989E"/>
                </a:solidFill>
                <a:latin typeface="Barlow"/>
                <a:ea typeface="Barlow"/>
                <a:cs typeface="Barlow"/>
                <a:sym typeface="Barlow"/>
              </a:rPr>
              <a:t>Home</a:t>
            </a: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workout/</a:t>
            </a:r>
            <a:r>
              <a:rPr b="1" lang="en-GB" sz="1783">
                <a:solidFill>
                  <a:srgbClr val="03989E"/>
                </a:solidFill>
                <a:latin typeface="Barlow"/>
                <a:ea typeface="Barlow"/>
                <a:cs typeface="Barlow"/>
                <a:sym typeface="Barlow"/>
              </a:rPr>
              <a:t>gym</a:t>
            </a: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workout</a:t>
            </a:r>
            <a:endParaRPr sz="1783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6386" lvl="0" marL="457200" rtl="0" algn="l">
              <a:spcBef>
                <a:spcPts val="1383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Integrates with </a:t>
            </a:r>
            <a:r>
              <a:rPr b="1" lang="en-GB" sz="1783">
                <a:solidFill>
                  <a:srgbClr val="03989E"/>
                </a:solidFill>
                <a:latin typeface="Barlow"/>
                <a:ea typeface="Barlow"/>
                <a:cs typeface="Barlow"/>
                <a:sym typeface="Barlow"/>
              </a:rPr>
              <a:t>two APIs</a:t>
            </a: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sz="1783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6386" lvl="1" marL="914400" rtl="0" algn="l">
              <a:spcBef>
                <a:spcPts val="1383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GoogleClientAPI</a:t>
            </a:r>
            <a:endParaRPr sz="1783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6386" lvl="1" marL="914400" rtl="0" algn="l">
              <a:spcBef>
                <a:spcPts val="1383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78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Exercise DB API </a:t>
            </a:r>
            <a:endParaRPr sz="1783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spcBef>
                <a:spcPts val="1383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4320975" y="0"/>
            <a:ext cx="4823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587" y="1432362"/>
            <a:ext cx="4571874" cy="227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3469725" y="3711150"/>
            <a:ext cx="652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Screenshot of the Fitly user interface</a:t>
            </a:r>
            <a:endParaRPr i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850" y="501063"/>
            <a:ext cx="460625" cy="4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26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Fitly work?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2300" r="3431" t="0"/>
          <a:stretch/>
        </p:blipFill>
        <p:spPr>
          <a:xfrm>
            <a:off x="448750" y="1017750"/>
            <a:ext cx="3279426" cy="382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1816" t="0"/>
          <a:stretch/>
        </p:blipFill>
        <p:spPr>
          <a:xfrm>
            <a:off x="4672025" y="1017725"/>
            <a:ext cx="4084575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9"/>
          <p:cNvCxnSpPr>
            <a:stCxn id="124" idx="0"/>
            <a:endCxn id="123" idx="2"/>
          </p:cNvCxnSpPr>
          <p:nvPr/>
        </p:nvCxnSpPr>
        <p:spPr>
          <a:xfrm rot="5400000">
            <a:off x="2490913" y="615425"/>
            <a:ext cx="3821100" cy="4625700"/>
          </a:xfrm>
          <a:prstGeom prst="bentConnector5">
            <a:avLst>
              <a:gd fmla="val -6232" name="adj1"/>
              <a:gd fmla="val 54353" name="adj2"/>
              <a:gd fmla="val 106229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54225" y="1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TOP WINS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98175" y="783025"/>
            <a:ext cx="8807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138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Char char="●"/>
            </a:pPr>
            <a:r>
              <a:rPr lang="en-GB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Many wins: Completing the project, User-friendly web application, working collaboratively in a remote setting. 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75" y="1464025"/>
            <a:ext cx="2051599" cy="20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138" y="1646338"/>
            <a:ext cx="2116962" cy="168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250" y="1464025"/>
            <a:ext cx="1795100" cy="18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1007175" y="3580275"/>
            <a:ext cx="130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Allowing complexity to the project</a:t>
            </a:r>
            <a:endParaRPr b="1"/>
          </a:p>
        </p:txBody>
      </p:sp>
      <p:sp>
        <p:nvSpPr>
          <p:cNvPr id="136" name="Google Shape;136;p20"/>
          <p:cNvSpPr txBox="1"/>
          <p:nvPr/>
        </p:nvSpPr>
        <p:spPr>
          <a:xfrm>
            <a:off x="3816725" y="3580275"/>
            <a:ext cx="130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Applying both Python &amp; SQL simultaneously</a:t>
            </a:r>
            <a:endParaRPr b="1"/>
          </a:p>
        </p:txBody>
      </p:sp>
      <p:sp>
        <p:nvSpPr>
          <p:cNvPr id="137" name="Google Shape;137;p20"/>
          <p:cNvSpPr txBox="1"/>
          <p:nvPr/>
        </p:nvSpPr>
        <p:spPr>
          <a:xfrm>
            <a:off x="6402950" y="3580275"/>
            <a:ext cx="1703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Implementing key aspects of software development</a:t>
            </a:r>
            <a:endParaRPr b="1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93952">
            <a:off x="8447596" y="4474201"/>
            <a:ext cx="437925" cy="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8152350" y="4531350"/>
            <a:ext cx="6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FITLY</a:t>
            </a:r>
            <a:endParaRPr sz="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40" name="Google Shape;140;p20"/>
          <p:cNvCxnSpPr/>
          <p:nvPr/>
        </p:nvCxnSpPr>
        <p:spPr>
          <a:xfrm rot="10800000">
            <a:off x="399975" y="4743450"/>
            <a:ext cx="77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254225" y="1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top challenges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93952">
            <a:off x="8447596" y="4474201"/>
            <a:ext cx="437925" cy="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8152350" y="4531350"/>
            <a:ext cx="6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FITLY</a:t>
            </a:r>
            <a:endParaRPr sz="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48" name="Google Shape;148;p21"/>
          <p:cNvCxnSpPr/>
          <p:nvPr/>
        </p:nvCxnSpPr>
        <p:spPr>
          <a:xfrm rot="10800000">
            <a:off x="399975" y="4743450"/>
            <a:ext cx="77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525" y="1620775"/>
            <a:ext cx="1309798" cy="130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2326" y="1448161"/>
            <a:ext cx="1523923" cy="150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426" y="1449238"/>
            <a:ext cx="1523924" cy="150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625" y="1509638"/>
            <a:ext cx="1523926" cy="1532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589625" y="3136575"/>
            <a:ext cx="130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Narrowing the scope of the project</a:t>
            </a:r>
            <a:endParaRPr b="1"/>
          </a:p>
        </p:txBody>
      </p:sp>
      <p:sp>
        <p:nvSpPr>
          <p:cNvPr id="154" name="Google Shape;154;p21"/>
          <p:cNvSpPr txBox="1"/>
          <p:nvPr/>
        </p:nvSpPr>
        <p:spPr>
          <a:xfrm>
            <a:off x="2819550" y="3136575"/>
            <a:ext cx="130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Balancing ambition with skillset</a:t>
            </a:r>
            <a:endParaRPr b="1"/>
          </a:p>
        </p:txBody>
      </p:sp>
      <p:sp>
        <p:nvSpPr>
          <p:cNvPr id="155" name="Google Shape;155;p21"/>
          <p:cNvSpPr txBox="1"/>
          <p:nvPr/>
        </p:nvSpPr>
        <p:spPr>
          <a:xfrm>
            <a:off x="5049475" y="3136563"/>
            <a:ext cx="130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Varied capacity in the team</a:t>
            </a:r>
            <a:endParaRPr b="1"/>
          </a:p>
        </p:txBody>
      </p:sp>
      <p:sp>
        <p:nvSpPr>
          <p:cNvPr id="156" name="Google Shape;156;p21"/>
          <p:cNvSpPr txBox="1"/>
          <p:nvPr/>
        </p:nvSpPr>
        <p:spPr>
          <a:xfrm>
            <a:off x="7279400" y="3236613"/>
            <a:ext cx="1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383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Order of task completion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538299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